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63" r:id="rId4"/>
    <p:sldId id="264" r:id="rId5"/>
    <p:sldId id="265" r:id="rId6"/>
  </p:sldIdLst>
  <p:sldSz cx="12954000" cy="7429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40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>
      <p:cViewPr varScale="1">
        <p:scale>
          <a:sx n="94" d="100"/>
          <a:sy n="94" d="100"/>
        </p:scale>
        <p:origin x="512" y="184"/>
      </p:cViewPr>
      <p:guideLst>
        <p:guide orient="horz" pos="2340"/>
        <p:guide pos="40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81bed155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81bed155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bdc1ab69c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bdc1ab69c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500581acec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500581acec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500581ac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500581ace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500581acec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500581acec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41587" y="1075497"/>
            <a:ext cx="12070800" cy="2964900"/>
          </a:xfrm>
          <a:prstGeom prst="rect">
            <a:avLst/>
          </a:prstGeom>
        </p:spPr>
        <p:txBody>
          <a:bodyPr spcFirstLastPara="1" wrap="square" lIns="130375" tIns="130375" rIns="130375" bIns="13037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41575" y="4093736"/>
            <a:ext cx="12070800" cy="11448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41575" y="1597736"/>
            <a:ext cx="12070800" cy="2836200"/>
          </a:xfrm>
          <a:prstGeom prst="rect">
            <a:avLst/>
          </a:prstGeom>
        </p:spPr>
        <p:txBody>
          <a:bodyPr spcFirstLastPara="1" wrap="square" lIns="130375" tIns="130375" rIns="130375" bIns="13037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41575" y="4553214"/>
            <a:ext cx="12070800" cy="18789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93700" algn="ctr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556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41575" y="3106783"/>
            <a:ext cx="12070800" cy="12159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41575" y="642814"/>
            <a:ext cx="12070800" cy="8271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41575" y="1664686"/>
            <a:ext cx="12070800" cy="49347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41575" y="642814"/>
            <a:ext cx="12070800" cy="8271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41575" y="1664686"/>
            <a:ext cx="5666400" cy="49347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2300"/>
              </a:spcBef>
              <a:spcAft>
                <a:spcPts val="23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845900" y="1664686"/>
            <a:ext cx="5666400" cy="49347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2300"/>
              </a:spcBef>
              <a:spcAft>
                <a:spcPts val="23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41575" y="642814"/>
            <a:ext cx="12070800" cy="8271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41575" y="802533"/>
            <a:ext cx="3978000" cy="1091700"/>
          </a:xfrm>
          <a:prstGeom prst="rect">
            <a:avLst/>
          </a:prstGeom>
        </p:spPr>
        <p:txBody>
          <a:bodyPr spcFirstLastPara="1" wrap="square" lIns="130375" tIns="130375" rIns="130375" bIns="13037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41575" y="2007200"/>
            <a:ext cx="3978000" cy="45924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2300"/>
              </a:spcBef>
              <a:spcAft>
                <a:spcPts val="23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94521" y="650217"/>
            <a:ext cx="9021000" cy="59088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477000" y="-181"/>
            <a:ext cx="6477000" cy="7429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30375" tIns="130375" rIns="130375" bIns="1303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76125" y="1781253"/>
            <a:ext cx="5730600" cy="2141100"/>
          </a:xfrm>
          <a:prstGeom prst="rect">
            <a:avLst/>
          </a:prstGeom>
        </p:spPr>
        <p:txBody>
          <a:bodyPr spcFirstLastPara="1" wrap="square" lIns="130375" tIns="130375" rIns="130375" bIns="13037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76125" y="4048886"/>
            <a:ext cx="5730600" cy="17841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997625" y="1045886"/>
            <a:ext cx="5435700" cy="53373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/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41575" y="6110831"/>
            <a:ext cx="8498400" cy="8739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41575" y="642814"/>
            <a:ext cx="12070800" cy="8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375" tIns="130375" rIns="130375" bIns="13037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41575" y="1664686"/>
            <a:ext cx="12070800" cy="49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375" tIns="130375" rIns="130375" bIns="130375" anchor="t" anchorCtr="0"/>
          <a:lstStyle>
            <a:lvl1pPr marL="457200" lvl="0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2300"/>
              </a:spcBef>
              <a:spcAft>
                <a:spcPts val="230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Wikipedia:Text_of_Creative_Commons_Attribution-ShareAlike_3.0_Unported_Licen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Wikipedia:Text_of_Creative_Commons_Attribution-ShareAlike_3.0_Unported_Licens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182095" y="2609330"/>
            <a:ext cx="2918400" cy="1457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既存製品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100963" y="1152522"/>
            <a:ext cx="2918400" cy="1457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既存市場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7019881" y="1152498"/>
            <a:ext cx="2918400" cy="14571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3600">
                <a:solidFill>
                  <a:srgbClr val="434343"/>
                </a:solidFill>
              </a:rPr>
              <a:t>新市場A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9938856" y="1152498"/>
            <a:ext cx="2918400" cy="14571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3600">
                <a:solidFill>
                  <a:srgbClr val="434343"/>
                </a:solidFill>
              </a:rPr>
              <a:t>新市場B</a:t>
            </a:r>
            <a:endParaRPr sz="3600" b="1">
              <a:solidFill>
                <a:srgbClr val="434343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1182152" y="4065723"/>
            <a:ext cx="2918400" cy="14571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3600">
                <a:solidFill>
                  <a:srgbClr val="434343"/>
                </a:solidFill>
              </a:rPr>
              <a:t>新製品A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182152" y="5522212"/>
            <a:ext cx="2918400" cy="14571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新製品B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4100911" y="2609305"/>
            <a:ext cx="2918400" cy="1457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市場浸透戦略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7019895" y="2609371"/>
            <a:ext cx="5837700" cy="1457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市場開拓戦略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4101059" y="4065930"/>
            <a:ext cx="2918400" cy="29130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製品開発戦略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4100981" y="90038"/>
            <a:ext cx="8756100" cy="10626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3600">
                <a:solidFill>
                  <a:srgbClr val="434343"/>
                </a:solidFill>
              </a:rPr>
              <a:t>市場（製品使命）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96138" y="2609414"/>
            <a:ext cx="1086000" cy="4369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製</a:t>
            </a:r>
            <a:endParaRPr sz="36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品</a:t>
            </a:r>
            <a:endParaRPr sz="36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ラ</a:t>
            </a:r>
            <a:endParaRPr sz="36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イ</a:t>
            </a:r>
            <a:endParaRPr sz="36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ン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7020137" y="4066040"/>
            <a:ext cx="5837700" cy="2913000"/>
          </a:xfrm>
          <a:prstGeom prst="rect">
            <a:avLst/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66" name="Google Shape;66;p13"/>
          <p:cNvSpPr/>
          <p:nvPr/>
        </p:nvSpPr>
        <p:spPr>
          <a:xfrm>
            <a:off x="7341884" y="4308525"/>
            <a:ext cx="5194200" cy="72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垂直多角化戦略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7338864" y="5158221"/>
            <a:ext cx="5194200" cy="72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水平多角化戦略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7339312" y="6007667"/>
            <a:ext cx="5194200" cy="72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外側多角化戦略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9222158" y="6979288"/>
            <a:ext cx="36357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666666"/>
                </a:solidFill>
                <a:uFill>
                  <a:noFill/>
                </a:uFill>
                <a:hlinkClick r:id="rId3"/>
              </a:rPr>
              <a:t>CC-BY-SA 3.0</a:t>
            </a:r>
            <a:r>
              <a:rPr lang="ja">
                <a:solidFill>
                  <a:srgbClr val="666666"/>
                </a:solidFill>
              </a:rPr>
              <a:t> © dyzo.consulting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96137" y="6979465"/>
            <a:ext cx="9153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666666"/>
                </a:solidFill>
              </a:rPr>
              <a:t>Ansoff, H. Igor (1957). </a:t>
            </a:r>
            <a:r>
              <a:rPr lang="ja">
                <a:solidFill>
                  <a:srgbClr val="666666"/>
                </a:solidFill>
                <a:highlight>
                  <a:srgbClr val="FFFFFF"/>
                </a:highlight>
              </a:rPr>
              <a:t>Strategies for Diversification. Harvard Business Review. を元に編集・加筆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96138" y="90038"/>
            <a:ext cx="4004700" cy="2519400"/>
          </a:xfrm>
          <a:prstGeom prst="rect">
            <a:avLst/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FFFFFF"/>
                </a:solidFill>
              </a:rPr>
              <a:t>製品・市場</a:t>
            </a:r>
            <a:endParaRPr sz="36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FFFFFF"/>
                </a:solidFill>
              </a:rPr>
              <a:t>マトリクス</a:t>
            </a: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/>
          <p:nvPr/>
        </p:nvSpPr>
        <p:spPr>
          <a:xfrm>
            <a:off x="1182095" y="2609330"/>
            <a:ext cx="2918400" cy="1457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既存商品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4100963" y="1152522"/>
            <a:ext cx="2918400" cy="1457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既存ニーズ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7019881" y="1152498"/>
            <a:ext cx="2918400" cy="1457100"/>
          </a:xfrm>
          <a:prstGeom prst="rect">
            <a:avLst/>
          </a:prstGeom>
          <a:solidFill>
            <a:srgbClr val="EFEFE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3600">
                <a:solidFill>
                  <a:srgbClr val="434343"/>
                </a:solidFill>
              </a:rPr>
              <a:t>新ニーズA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9938856" y="1152498"/>
            <a:ext cx="2918400" cy="1457100"/>
          </a:xfrm>
          <a:prstGeom prst="rect">
            <a:avLst/>
          </a:prstGeom>
          <a:solidFill>
            <a:srgbClr val="EFEFE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3600">
                <a:solidFill>
                  <a:srgbClr val="434343"/>
                </a:solidFill>
              </a:rPr>
              <a:t>新ニーズB</a:t>
            </a:r>
            <a:endParaRPr sz="3600" b="1">
              <a:solidFill>
                <a:srgbClr val="434343"/>
              </a:solidFill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1182152" y="4065723"/>
            <a:ext cx="2918400" cy="1457100"/>
          </a:xfrm>
          <a:prstGeom prst="rect">
            <a:avLst/>
          </a:prstGeom>
          <a:solidFill>
            <a:srgbClr val="EFEFE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3600">
                <a:solidFill>
                  <a:srgbClr val="434343"/>
                </a:solidFill>
              </a:rPr>
              <a:t>新商品A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1182152" y="5522212"/>
            <a:ext cx="2918400" cy="1457100"/>
          </a:xfrm>
          <a:prstGeom prst="rect">
            <a:avLst/>
          </a:prstGeom>
          <a:solidFill>
            <a:srgbClr val="EFEFE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新商品B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4100911" y="2609305"/>
            <a:ext cx="2918400" cy="1457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市場浸透戦略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7019895" y="2609371"/>
            <a:ext cx="5837700" cy="1457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市場開拓戦略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4101059" y="4065930"/>
            <a:ext cx="2918400" cy="29130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製品開発戦略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4100981" y="90038"/>
            <a:ext cx="8756100" cy="10626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3600">
                <a:solidFill>
                  <a:srgbClr val="434343"/>
                </a:solidFill>
              </a:rPr>
              <a:t>市場ニーズ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96138" y="2609414"/>
            <a:ext cx="1086000" cy="4369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商</a:t>
            </a:r>
            <a:endParaRPr sz="36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品</a:t>
            </a:r>
            <a:endParaRPr sz="36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・</a:t>
            </a:r>
            <a:endParaRPr sz="36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サ</a:t>
            </a:r>
            <a:endParaRPr sz="36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｜</a:t>
            </a:r>
            <a:endParaRPr sz="36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ビ</a:t>
            </a:r>
            <a:endParaRPr sz="36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</a:rPr>
              <a:t>ス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7020137" y="4066040"/>
            <a:ext cx="5837700" cy="2913000"/>
          </a:xfrm>
          <a:prstGeom prst="rect">
            <a:avLst/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88" name="Google Shape;88;p14"/>
          <p:cNvSpPr/>
          <p:nvPr/>
        </p:nvSpPr>
        <p:spPr>
          <a:xfrm>
            <a:off x="7341884" y="4308525"/>
            <a:ext cx="5194200" cy="72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垂直多角化戦略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7338864" y="5158221"/>
            <a:ext cx="5194200" cy="72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水平多角化戦略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7339312" y="6007667"/>
            <a:ext cx="5194200" cy="72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外側多角化戦略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9222158" y="6979288"/>
            <a:ext cx="36357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666666"/>
                </a:solidFill>
                <a:uFill>
                  <a:noFill/>
                </a:uFill>
                <a:hlinkClick r:id="rId3"/>
              </a:rPr>
              <a:t>CC-BY-SA 3.0</a:t>
            </a:r>
            <a:r>
              <a:rPr lang="ja">
                <a:solidFill>
                  <a:srgbClr val="666666"/>
                </a:solidFill>
              </a:rPr>
              <a:t> © dyzo.consulting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96137" y="6979465"/>
            <a:ext cx="9153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666666"/>
                </a:solidFill>
              </a:rPr>
              <a:t>Ansoff, H. Igor (1957). </a:t>
            </a:r>
            <a:r>
              <a:rPr lang="ja">
                <a:solidFill>
                  <a:srgbClr val="666666"/>
                </a:solidFill>
                <a:highlight>
                  <a:srgbClr val="FFFFFF"/>
                </a:highlight>
              </a:rPr>
              <a:t>Strategies for Diversification. Harvard Business Review. を元に編集・加筆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96138" y="90038"/>
            <a:ext cx="4004700" cy="2519400"/>
          </a:xfrm>
          <a:prstGeom prst="rect">
            <a:avLst/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FFFFFF"/>
                </a:solidFill>
              </a:rPr>
              <a:t>アレンジ版</a:t>
            </a:r>
            <a:endParaRPr sz="36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FFFFFF"/>
                </a:solidFill>
              </a:rPr>
              <a:t>製品市場戦略</a:t>
            </a:r>
            <a:endParaRPr sz="36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FFFFFF"/>
                </a:solidFill>
              </a:rPr>
              <a:t>マトリクス</a:t>
            </a: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0"/>
          <p:cNvSpPr/>
          <p:nvPr/>
        </p:nvSpPr>
        <p:spPr>
          <a:xfrm>
            <a:off x="117750" y="139463"/>
            <a:ext cx="12718500" cy="9108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会社の使命：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64" name="Google Shape;364;p20"/>
          <p:cNvSpPr/>
          <p:nvPr/>
        </p:nvSpPr>
        <p:spPr>
          <a:xfrm>
            <a:off x="117750" y="1050278"/>
            <a:ext cx="12718500" cy="20832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対応中の市場ニーズ</a:t>
            </a:r>
            <a:endParaRPr sz="30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365" name="Google Shape;365;p20"/>
          <p:cNvSpPr/>
          <p:nvPr/>
        </p:nvSpPr>
        <p:spPr>
          <a:xfrm>
            <a:off x="117750" y="3133526"/>
            <a:ext cx="12718500" cy="4156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商品アイデア</a:t>
            </a:r>
            <a:endParaRPr sz="3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1"/>
          <p:cNvSpPr/>
          <p:nvPr/>
        </p:nvSpPr>
        <p:spPr>
          <a:xfrm>
            <a:off x="116538" y="118188"/>
            <a:ext cx="12720900" cy="9150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会社の使命：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71" name="Google Shape;371;p21"/>
          <p:cNvSpPr/>
          <p:nvPr/>
        </p:nvSpPr>
        <p:spPr>
          <a:xfrm>
            <a:off x="116538" y="1033138"/>
            <a:ext cx="4263300" cy="2092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対応済ニーズ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72" name="Google Shape;372;p21"/>
          <p:cNvSpPr/>
          <p:nvPr/>
        </p:nvSpPr>
        <p:spPr>
          <a:xfrm>
            <a:off x="4379855" y="1033258"/>
            <a:ext cx="8457600" cy="2092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既存商品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73" name="Google Shape;373;p21"/>
          <p:cNvSpPr/>
          <p:nvPr/>
        </p:nvSpPr>
        <p:spPr>
          <a:xfrm>
            <a:off x="116538" y="3126098"/>
            <a:ext cx="4263300" cy="2092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未対応ニーズ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74" name="Google Shape;374;p21"/>
          <p:cNvSpPr/>
          <p:nvPr/>
        </p:nvSpPr>
        <p:spPr>
          <a:xfrm>
            <a:off x="4379849" y="3126098"/>
            <a:ext cx="8457600" cy="2092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訴求アイデア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75" name="Google Shape;375;p21"/>
          <p:cNvSpPr/>
          <p:nvPr/>
        </p:nvSpPr>
        <p:spPr>
          <a:xfrm>
            <a:off x="4345451" y="5218790"/>
            <a:ext cx="8491800" cy="2092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訴求アイデア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76" name="Google Shape;376;p21"/>
          <p:cNvSpPr/>
          <p:nvPr/>
        </p:nvSpPr>
        <p:spPr>
          <a:xfrm>
            <a:off x="116659" y="5218804"/>
            <a:ext cx="4263300" cy="2092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未対応ニーズ</a:t>
            </a:r>
            <a:endParaRPr sz="3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2"/>
          <p:cNvSpPr/>
          <p:nvPr/>
        </p:nvSpPr>
        <p:spPr>
          <a:xfrm>
            <a:off x="148061" y="113550"/>
            <a:ext cx="12685800" cy="9153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会社の使命：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82" name="Google Shape;382;p22"/>
          <p:cNvSpPr/>
          <p:nvPr/>
        </p:nvSpPr>
        <p:spPr>
          <a:xfrm>
            <a:off x="2273850" y="1028813"/>
            <a:ext cx="3519900" cy="20934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未対応ニーズ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83" name="Google Shape;383;p22"/>
          <p:cNvSpPr/>
          <p:nvPr/>
        </p:nvSpPr>
        <p:spPr>
          <a:xfrm>
            <a:off x="5793994" y="1028814"/>
            <a:ext cx="3519900" cy="20934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解決方法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84" name="Google Shape;384;p22"/>
          <p:cNvSpPr/>
          <p:nvPr/>
        </p:nvSpPr>
        <p:spPr>
          <a:xfrm>
            <a:off x="5786856" y="3125642"/>
            <a:ext cx="3534300" cy="20934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解決方法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85" name="Google Shape;385;p22"/>
          <p:cNvSpPr/>
          <p:nvPr/>
        </p:nvSpPr>
        <p:spPr>
          <a:xfrm>
            <a:off x="2273950" y="3122225"/>
            <a:ext cx="3519900" cy="20934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未対応ニーズ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86" name="Google Shape;386;p22"/>
          <p:cNvSpPr/>
          <p:nvPr/>
        </p:nvSpPr>
        <p:spPr>
          <a:xfrm>
            <a:off x="2273850" y="5222490"/>
            <a:ext cx="3519900" cy="20934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未対応ニーズ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87" name="Google Shape;387;p22"/>
          <p:cNvSpPr/>
          <p:nvPr/>
        </p:nvSpPr>
        <p:spPr>
          <a:xfrm>
            <a:off x="5793994" y="5222500"/>
            <a:ext cx="3519900" cy="20934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解決方法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88" name="Google Shape;388;p22"/>
          <p:cNvSpPr/>
          <p:nvPr/>
        </p:nvSpPr>
        <p:spPr>
          <a:xfrm>
            <a:off x="9313816" y="1028800"/>
            <a:ext cx="3519900" cy="20934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商品アイデア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89" name="Google Shape;389;p22"/>
          <p:cNvSpPr/>
          <p:nvPr/>
        </p:nvSpPr>
        <p:spPr>
          <a:xfrm>
            <a:off x="9313816" y="5222486"/>
            <a:ext cx="3519900" cy="20934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商品アイデア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90" name="Google Shape;390;p22"/>
          <p:cNvSpPr/>
          <p:nvPr/>
        </p:nvSpPr>
        <p:spPr>
          <a:xfrm>
            <a:off x="9313816" y="3116147"/>
            <a:ext cx="3519900" cy="20934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商品アイデア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391" name="Google Shape;391;p22"/>
          <p:cNvSpPr/>
          <p:nvPr/>
        </p:nvSpPr>
        <p:spPr>
          <a:xfrm>
            <a:off x="148061" y="1028782"/>
            <a:ext cx="2125800" cy="6287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2"/>
              </a:solidFill>
            </a:endParaRPr>
          </a:p>
        </p:txBody>
      </p:sp>
      <p:sp>
        <p:nvSpPr>
          <p:cNvPr id="392" name="Google Shape;392;p22"/>
          <p:cNvSpPr txBox="1"/>
          <p:nvPr/>
        </p:nvSpPr>
        <p:spPr>
          <a:xfrm>
            <a:off x="148061" y="1028810"/>
            <a:ext cx="2125800" cy="10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2400">
                <a:solidFill>
                  <a:schemeClr val="dk2"/>
                </a:solidFill>
              </a:rPr>
              <a:t>使命を達成</a:t>
            </a:r>
            <a:endParaRPr sz="24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2400">
                <a:solidFill>
                  <a:schemeClr val="dk2"/>
                </a:solidFill>
              </a:rPr>
              <a:t>しやすい</a:t>
            </a:r>
            <a:endParaRPr/>
          </a:p>
        </p:txBody>
      </p:sp>
      <p:sp>
        <p:nvSpPr>
          <p:cNvPr id="393" name="Google Shape;393;p22"/>
          <p:cNvSpPr txBox="1"/>
          <p:nvPr/>
        </p:nvSpPr>
        <p:spPr>
          <a:xfrm>
            <a:off x="120138" y="6274038"/>
            <a:ext cx="2125800" cy="10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>
                <a:solidFill>
                  <a:schemeClr val="dk2"/>
                </a:solidFill>
              </a:rPr>
              <a:t>使命を達成</a:t>
            </a:r>
            <a:endParaRPr sz="24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>
                <a:solidFill>
                  <a:schemeClr val="dk2"/>
                </a:solidFill>
              </a:rPr>
              <a:t>しにくい</a:t>
            </a:r>
            <a:endParaRPr sz="2400">
              <a:solidFill>
                <a:schemeClr val="dk2"/>
              </a:solidFill>
            </a:endParaRPr>
          </a:p>
        </p:txBody>
      </p:sp>
      <p:cxnSp>
        <p:nvCxnSpPr>
          <p:cNvPr id="394" name="Google Shape;394;p22"/>
          <p:cNvCxnSpPr/>
          <p:nvPr/>
        </p:nvCxnSpPr>
        <p:spPr>
          <a:xfrm>
            <a:off x="1218694" y="2251291"/>
            <a:ext cx="0" cy="38421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Macintosh PowerPoint</Application>
  <PresentationFormat>ユーザー設定</PresentationFormat>
  <Paragraphs>71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W3 Design4</cp:lastModifiedBy>
  <cp:revision>1</cp:revision>
  <dcterms:modified xsi:type="dcterms:W3CDTF">2019-02-27T06:12:03Z</dcterms:modified>
</cp:coreProperties>
</file>