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62" r:id="rId2"/>
    <p:sldId id="263" r:id="rId3"/>
    <p:sldId id="264" r:id="rId4"/>
  </p:sldIdLst>
  <p:sldSz cx="12954000" cy="7429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4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>
      <p:cViewPr varScale="1">
        <p:scale>
          <a:sx n="94" d="100"/>
          <a:sy n="94" d="100"/>
        </p:scale>
        <p:origin x="512" y="184"/>
      </p:cViewPr>
      <p:guideLst>
        <p:guide orient="horz" pos="2340"/>
        <p:guide pos="4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5031d9f2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5031d9f2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5031d9f236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6" name="Google Shape;576;g5031d9f236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g5031d9f2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9916" y="685800"/>
            <a:ext cx="5978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Google Shape;608;g5031d9f2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41587" y="1075497"/>
            <a:ext cx="12070800" cy="29649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41575" y="4093736"/>
            <a:ext cx="12070800" cy="11448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441575" y="1597736"/>
            <a:ext cx="12070800" cy="28362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100"/>
              <a:buNone/>
              <a:defRPr sz="171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441575" y="4553214"/>
            <a:ext cx="12070800" cy="18789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937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41575" y="3106783"/>
            <a:ext cx="12070800" cy="12159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120708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56664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6845900" y="1664686"/>
            <a:ext cx="5666400" cy="49347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41575" y="802533"/>
            <a:ext cx="3978000" cy="10917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41575" y="2007200"/>
            <a:ext cx="3978000" cy="45924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94521" y="650217"/>
            <a:ext cx="9021000" cy="59088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6477000" y="-181"/>
            <a:ext cx="6477000" cy="7429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0375" tIns="130375" rIns="130375" bIns="1303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76125" y="1781253"/>
            <a:ext cx="5730600" cy="2141100"/>
          </a:xfrm>
          <a:prstGeom prst="rect">
            <a:avLst/>
          </a:prstGeom>
        </p:spPr>
        <p:txBody>
          <a:bodyPr spcFirstLastPara="1" wrap="square" lIns="130375" tIns="130375" rIns="130375" bIns="13037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76125" y="4048886"/>
            <a:ext cx="5730600" cy="1784100"/>
          </a:xfrm>
          <a:prstGeom prst="rect">
            <a:avLst/>
          </a:prstGeom>
        </p:spPr>
        <p:txBody>
          <a:bodyPr spcFirstLastPara="1" wrap="square" lIns="130375" tIns="130375" rIns="130375" bIns="1303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997625" y="1045886"/>
            <a:ext cx="5435700" cy="53373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marL="914400" lvl="1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441575" y="6110831"/>
            <a:ext cx="8498400" cy="8739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41575" y="642814"/>
            <a:ext cx="12070800" cy="8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41575" y="1664686"/>
            <a:ext cx="12070800" cy="49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t" anchorCtr="0"/>
          <a:lstStyle>
            <a:lvl1pPr marL="457200" lvl="0" indent="-3937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2300"/>
              </a:spcBef>
              <a:spcAft>
                <a:spcPts val="230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002649" y="6735758"/>
            <a:ext cx="7773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0375" tIns="130375" rIns="130375" bIns="130375" anchor="ctr" anchorCtr="0">
            <a:no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6477000" y="7182300"/>
            <a:ext cx="6477000" cy="24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595959"/>
                </a:solidFill>
              </a:rPr>
              <a:t>CC-BY-SA 3.0 ©️ Daizo Furuichi</a:t>
            </a:r>
            <a:endParaRPr>
              <a:solidFill>
                <a:srgbClr val="59595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4" name="Google Shape;544;p19"/>
          <p:cNvCxnSpPr/>
          <p:nvPr/>
        </p:nvCxnSpPr>
        <p:spPr>
          <a:xfrm>
            <a:off x="3955108" y="3657229"/>
            <a:ext cx="0" cy="1794000"/>
          </a:xfrm>
          <a:prstGeom prst="straightConnector1">
            <a:avLst/>
          </a:prstGeom>
          <a:noFill/>
          <a:ln w="38100" cap="flat" cmpd="sng">
            <a:solidFill>
              <a:srgbClr val="CCCCC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45" name="Google Shape;545;p19"/>
          <p:cNvCxnSpPr/>
          <p:nvPr/>
        </p:nvCxnSpPr>
        <p:spPr>
          <a:xfrm>
            <a:off x="5417802" y="3657229"/>
            <a:ext cx="0" cy="1794000"/>
          </a:xfrm>
          <a:prstGeom prst="straightConnector1">
            <a:avLst/>
          </a:prstGeom>
          <a:noFill/>
          <a:ln w="38100" cap="flat" cmpd="sng">
            <a:solidFill>
              <a:srgbClr val="CCCCC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46" name="Google Shape;546;p19"/>
          <p:cNvCxnSpPr/>
          <p:nvPr/>
        </p:nvCxnSpPr>
        <p:spPr>
          <a:xfrm>
            <a:off x="6880495" y="3657229"/>
            <a:ext cx="0" cy="1794000"/>
          </a:xfrm>
          <a:prstGeom prst="straightConnector1">
            <a:avLst/>
          </a:prstGeom>
          <a:noFill/>
          <a:ln w="38100" cap="flat" cmpd="sng">
            <a:solidFill>
              <a:srgbClr val="CCCCC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47" name="Google Shape;547;p19"/>
          <p:cNvCxnSpPr/>
          <p:nvPr/>
        </p:nvCxnSpPr>
        <p:spPr>
          <a:xfrm>
            <a:off x="8343189" y="3657229"/>
            <a:ext cx="0" cy="1794000"/>
          </a:xfrm>
          <a:prstGeom prst="straightConnector1">
            <a:avLst/>
          </a:prstGeom>
          <a:noFill/>
          <a:ln w="38100" cap="flat" cmpd="sng">
            <a:solidFill>
              <a:srgbClr val="CCCCCC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48" name="Google Shape;548;p19"/>
          <p:cNvSpPr/>
          <p:nvPr/>
        </p:nvSpPr>
        <p:spPr>
          <a:xfrm>
            <a:off x="2492409" y="1170089"/>
            <a:ext cx="1462800" cy="2443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購買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物流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49" name="Google Shape;549;p19"/>
          <p:cNvSpPr/>
          <p:nvPr/>
        </p:nvSpPr>
        <p:spPr>
          <a:xfrm>
            <a:off x="3955101" y="1170089"/>
            <a:ext cx="1462800" cy="2443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製造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50" name="Google Shape;550;p19"/>
          <p:cNvSpPr/>
          <p:nvPr/>
        </p:nvSpPr>
        <p:spPr>
          <a:xfrm>
            <a:off x="5417793" y="1170089"/>
            <a:ext cx="1462800" cy="2443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出荷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物流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51" name="Google Shape;551;p19"/>
          <p:cNvSpPr/>
          <p:nvPr/>
        </p:nvSpPr>
        <p:spPr>
          <a:xfrm>
            <a:off x="6880485" y="1170089"/>
            <a:ext cx="1462800" cy="2443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400">
                <a:solidFill>
                  <a:schemeClr val="dk2"/>
                </a:solidFill>
              </a:rPr>
              <a:t>マーケ</a:t>
            </a:r>
            <a:endParaRPr sz="24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400">
                <a:solidFill>
                  <a:schemeClr val="dk2"/>
                </a:solidFill>
              </a:rPr>
              <a:t>ティング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3000">
                <a:solidFill>
                  <a:schemeClr val="dk2"/>
                </a:solidFill>
              </a:rPr>
              <a:t>販売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52" name="Google Shape;552;p19"/>
          <p:cNvSpPr/>
          <p:nvPr/>
        </p:nvSpPr>
        <p:spPr>
          <a:xfrm>
            <a:off x="8343191" y="1170095"/>
            <a:ext cx="2524800" cy="24435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553" name="Google Shape;553;p19"/>
          <p:cNvSpPr txBox="1"/>
          <p:nvPr/>
        </p:nvSpPr>
        <p:spPr>
          <a:xfrm>
            <a:off x="0" y="7182300"/>
            <a:ext cx="6477000" cy="24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rgbClr val="595959"/>
                </a:solidFill>
              </a:rPr>
              <a:t>マイケル・ポーター著 競争優位の戦略 より編集・加筆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554" name="Google Shape;554;p19"/>
          <p:cNvSpPr/>
          <p:nvPr/>
        </p:nvSpPr>
        <p:spPr>
          <a:xfrm>
            <a:off x="2492415" y="3618413"/>
            <a:ext cx="8375700" cy="6108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55" name="Google Shape;555;p19"/>
          <p:cNvSpPr/>
          <p:nvPr/>
        </p:nvSpPr>
        <p:spPr>
          <a:xfrm>
            <a:off x="2492415" y="4229379"/>
            <a:ext cx="8375700" cy="6108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56" name="Google Shape;556;p19"/>
          <p:cNvSpPr/>
          <p:nvPr/>
        </p:nvSpPr>
        <p:spPr>
          <a:xfrm>
            <a:off x="2492415" y="4840346"/>
            <a:ext cx="8375700" cy="6108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57" name="Google Shape;557;p19"/>
          <p:cNvSpPr/>
          <p:nvPr/>
        </p:nvSpPr>
        <p:spPr>
          <a:xfrm>
            <a:off x="2492415" y="5451313"/>
            <a:ext cx="8375700" cy="6108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58" name="Google Shape;558;p19"/>
          <p:cNvSpPr/>
          <p:nvPr/>
        </p:nvSpPr>
        <p:spPr>
          <a:xfrm>
            <a:off x="9922552" y="1170099"/>
            <a:ext cx="1602000" cy="4887600"/>
          </a:xfrm>
          <a:prstGeom prst="chevron">
            <a:avLst>
              <a:gd name="adj" fmla="val 38034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9"/>
          <p:cNvSpPr/>
          <p:nvPr/>
        </p:nvSpPr>
        <p:spPr>
          <a:xfrm>
            <a:off x="2048325" y="1170100"/>
            <a:ext cx="377100" cy="2413800"/>
          </a:xfrm>
          <a:prstGeom prst="leftBrace">
            <a:avLst>
              <a:gd name="adj1" fmla="val 49687"/>
              <a:gd name="adj2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19"/>
          <p:cNvSpPr txBox="1"/>
          <p:nvPr/>
        </p:nvSpPr>
        <p:spPr>
          <a:xfrm>
            <a:off x="1141725" y="823573"/>
            <a:ext cx="906600" cy="30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主</a:t>
            </a:r>
            <a:endParaRPr sz="36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活</a:t>
            </a:r>
            <a:endParaRPr sz="36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動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561" name="Google Shape;561;p19"/>
          <p:cNvSpPr/>
          <p:nvPr/>
        </p:nvSpPr>
        <p:spPr>
          <a:xfrm>
            <a:off x="2048325" y="3659000"/>
            <a:ext cx="377100" cy="2398800"/>
          </a:xfrm>
          <a:prstGeom prst="leftBrace">
            <a:avLst>
              <a:gd name="adj1" fmla="val 59680"/>
              <a:gd name="adj2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19"/>
          <p:cNvSpPr/>
          <p:nvPr/>
        </p:nvSpPr>
        <p:spPr>
          <a:xfrm rot="-5400000">
            <a:off x="6050719" y="2622650"/>
            <a:ext cx="334500" cy="7390200"/>
          </a:xfrm>
          <a:prstGeom prst="leftBrace">
            <a:avLst>
              <a:gd name="adj1" fmla="val 83604"/>
              <a:gd name="adj2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19"/>
          <p:cNvSpPr txBox="1"/>
          <p:nvPr/>
        </p:nvSpPr>
        <p:spPr>
          <a:xfrm>
            <a:off x="2497376" y="6485000"/>
            <a:ext cx="7441200" cy="7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価値を作る活動の総コスト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564" name="Google Shape;564;p19"/>
          <p:cNvSpPr txBox="1"/>
          <p:nvPr/>
        </p:nvSpPr>
        <p:spPr>
          <a:xfrm>
            <a:off x="1141725" y="3342198"/>
            <a:ext cx="906600" cy="30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支</a:t>
            </a:r>
            <a:endParaRPr sz="36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援</a:t>
            </a:r>
            <a:endParaRPr sz="36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活</a:t>
            </a:r>
            <a:endParaRPr sz="36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動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565" name="Google Shape;565;p19"/>
          <p:cNvSpPr/>
          <p:nvPr/>
        </p:nvSpPr>
        <p:spPr>
          <a:xfrm rot="-5400000">
            <a:off x="10532007" y="5561150"/>
            <a:ext cx="334500" cy="1513200"/>
          </a:xfrm>
          <a:prstGeom prst="leftBrace">
            <a:avLst>
              <a:gd name="adj1" fmla="val 65867"/>
              <a:gd name="adj2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19"/>
          <p:cNvSpPr txBox="1"/>
          <p:nvPr/>
        </p:nvSpPr>
        <p:spPr>
          <a:xfrm>
            <a:off x="9395291" y="6484989"/>
            <a:ext cx="2607900" cy="7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マージン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567" name="Google Shape;567;p19"/>
          <p:cNvSpPr/>
          <p:nvPr/>
        </p:nvSpPr>
        <p:spPr>
          <a:xfrm rot="5400000">
            <a:off x="6844101" y="-3578450"/>
            <a:ext cx="334500" cy="8977200"/>
          </a:xfrm>
          <a:prstGeom prst="leftBrace">
            <a:avLst>
              <a:gd name="adj1" fmla="val 57086"/>
              <a:gd name="adj2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19"/>
          <p:cNvSpPr txBox="1"/>
          <p:nvPr/>
        </p:nvSpPr>
        <p:spPr>
          <a:xfrm>
            <a:off x="4506348" y="0"/>
            <a:ext cx="5010000" cy="7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総価値（総収入額）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569" name="Google Shape;569;p19"/>
          <p:cNvSpPr txBox="1"/>
          <p:nvPr/>
        </p:nvSpPr>
        <p:spPr>
          <a:xfrm>
            <a:off x="8343189" y="1170095"/>
            <a:ext cx="1775700" cy="24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サービス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70" name="Google Shape;570;p19"/>
          <p:cNvSpPr txBox="1"/>
          <p:nvPr/>
        </p:nvSpPr>
        <p:spPr>
          <a:xfrm>
            <a:off x="2492415" y="3616034"/>
            <a:ext cx="73431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調達活動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71" name="Google Shape;571;p19"/>
          <p:cNvSpPr txBox="1"/>
          <p:nvPr/>
        </p:nvSpPr>
        <p:spPr>
          <a:xfrm>
            <a:off x="2502427" y="4227072"/>
            <a:ext cx="73431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技術開発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72" name="Google Shape;572;p19"/>
          <p:cNvSpPr txBox="1"/>
          <p:nvPr/>
        </p:nvSpPr>
        <p:spPr>
          <a:xfrm>
            <a:off x="2502427" y="4842409"/>
            <a:ext cx="73431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人的資源管理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73" name="Google Shape;573;p19"/>
          <p:cNvSpPr txBox="1"/>
          <p:nvPr/>
        </p:nvSpPr>
        <p:spPr>
          <a:xfrm>
            <a:off x="2502440" y="5455434"/>
            <a:ext cx="73431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企業インフラ</a:t>
            </a:r>
            <a:endParaRPr sz="3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20"/>
          <p:cNvSpPr/>
          <p:nvPr/>
        </p:nvSpPr>
        <p:spPr>
          <a:xfrm>
            <a:off x="247125" y="222285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業界の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価値連鎖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79" name="Google Shape;579;p20"/>
          <p:cNvSpPr/>
          <p:nvPr/>
        </p:nvSpPr>
        <p:spPr>
          <a:xfrm>
            <a:off x="2334629" y="222285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原材料の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調達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80" name="Google Shape;580;p20"/>
          <p:cNvSpPr/>
          <p:nvPr/>
        </p:nvSpPr>
        <p:spPr>
          <a:xfrm>
            <a:off x="4422134" y="222285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製造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81" name="Google Shape;581;p20"/>
          <p:cNvSpPr/>
          <p:nvPr/>
        </p:nvSpPr>
        <p:spPr>
          <a:xfrm>
            <a:off x="247125" y="1939498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82" name="Google Shape;582;p20"/>
          <p:cNvSpPr/>
          <p:nvPr/>
        </p:nvSpPr>
        <p:spPr>
          <a:xfrm>
            <a:off x="247125" y="3656712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83" name="Google Shape;583;p20"/>
          <p:cNvSpPr/>
          <p:nvPr/>
        </p:nvSpPr>
        <p:spPr>
          <a:xfrm>
            <a:off x="2334629" y="1939498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84" name="Google Shape;584;p20"/>
          <p:cNvSpPr/>
          <p:nvPr/>
        </p:nvSpPr>
        <p:spPr>
          <a:xfrm>
            <a:off x="4422134" y="1939498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85" name="Google Shape;585;p20"/>
          <p:cNvSpPr/>
          <p:nvPr/>
        </p:nvSpPr>
        <p:spPr>
          <a:xfrm>
            <a:off x="2334629" y="3656712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86" name="Google Shape;586;p20"/>
          <p:cNvSpPr/>
          <p:nvPr/>
        </p:nvSpPr>
        <p:spPr>
          <a:xfrm>
            <a:off x="4422134" y="3656712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87" name="Google Shape;587;p20"/>
          <p:cNvSpPr/>
          <p:nvPr/>
        </p:nvSpPr>
        <p:spPr>
          <a:xfrm>
            <a:off x="6477000" y="222285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出荷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納品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88" name="Google Shape;588;p20"/>
          <p:cNvSpPr/>
          <p:nvPr/>
        </p:nvSpPr>
        <p:spPr>
          <a:xfrm>
            <a:off x="8564504" y="222285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マーケ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ティング</a:t>
            </a:r>
            <a:endParaRPr sz="3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営業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89" name="Google Shape;589;p20"/>
          <p:cNvSpPr/>
          <p:nvPr/>
        </p:nvSpPr>
        <p:spPr>
          <a:xfrm>
            <a:off x="6477000" y="1939498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90" name="Google Shape;590;p20"/>
          <p:cNvSpPr/>
          <p:nvPr/>
        </p:nvSpPr>
        <p:spPr>
          <a:xfrm>
            <a:off x="8564504" y="1939498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91" name="Google Shape;591;p20"/>
          <p:cNvSpPr/>
          <p:nvPr/>
        </p:nvSpPr>
        <p:spPr>
          <a:xfrm>
            <a:off x="6477000" y="3656712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92" name="Google Shape;592;p20"/>
          <p:cNvSpPr/>
          <p:nvPr/>
        </p:nvSpPr>
        <p:spPr>
          <a:xfrm>
            <a:off x="8564504" y="3656712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93" name="Google Shape;593;p20"/>
          <p:cNvSpPr/>
          <p:nvPr/>
        </p:nvSpPr>
        <p:spPr>
          <a:xfrm>
            <a:off x="10619371" y="222275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chemeClr val="dk2"/>
                </a:solidFill>
              </a:rPr>
              <a:t>サービス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94" name="Google Shape;594;p20"/>
          <p:cNvSpPr/>
          <p:nvPr/>
        </p:nvSpPr>
        <p:spPr>
          <a:xfrm>
            <a:off x="10619371" y="1939489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95" name="Google Shape;595;p20"/>
          <p:cNvSpPr/>
          <p:nvPr/>
        </p:nvSpPr>
        <p:spPr>
          <a:xfrm>
            <a:off x="10619371" y="3656702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596" name="Google Shape;596;p20"/>
          <p:cNvSpPr/>
          <p:nvPr/>
        </p:nvSpPr>
        <p:spPr>
          <a:xfrm>
            <a:off x="4170757" y="696761"/>
            <a:ext cx="470100" cy="768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20"/>
          <p:cNvSpPr/>
          <p:nvPr/>
        </p:nvSpPr>
        <p:spPr>
          <a:xfrm>
            <a:off x="6258276" y="696761"/>
            <a:ext cx="470100" cy="768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0"/>
          <p:cNvSpPr/>
          <p:nvPr/>
        </p:nvSpPr>
        <p:spPr>
          <a:xfrm>
            <a:off x="8329467" y="696761"/>
            <a:ext cx="470100" cy="768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20"/>
          <p:cNvSpPr/>
          <p:nvPr/>
        </p:nvSpPr>
        <p:spPr>
          <a:xfrm>
            <a:off x="10400670" y="696761"/>
            <a:ext cx="470100" cy="768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0"/>
          <p:cNvSpPr/>
          <p:nvPr/>
        </p:nvSpPr>
        <p:spPr>
          <a:xfrm>
            <a:off x="247125" y="5373936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01" name="Google Shape;601;p20"/>
          <p:cNvSpPr/>
          <p:nvPr/>
        </p:nvSpPr>
        <p:spPr>
          <a:xfrm>
            <a:off x="2334629" y="5373936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02" name="Google Shape;602;p20"/>
          <p:cNvSpPr/>
          <p:nvPr/>
        </p:nvSpPr>
        <p:spPr>
          <a:xfrm>
            <a:off x="4422134" y="5373936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03" name="Google Shape;603;p20"/>
          <p:cNvSpPr/>
          <p:nvPr/>
        </p:nvSpPr>
        <p:spPr>
          <a:xfrm>
            <a:off x="6477000" y="5373936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04" name="Google Shape;604;p20"/>
          <p:cNvSpPr/>
          <p:nvPr/>
        </p:nvSpPr>
        <p:spPr>
          <a:xfrm>
            <a:off x="8564504" y="5373936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05" name="Google Shape;605;p20"/>
          <p:cNvSpPr/>
          <p:nvPr/>
        </p:nvSpPr>
        <p:spPr>
          <a:xfrm>
            <a:off x="10619371" y="5373927"/>
            <a:ext cx="2087504" cy="1717214"/>
          </a:xfrm>
          <a:prstGeom prst="flowChartProcess">
            <a:avLst/>
          </a:prstGeom>
          <a:solidFill>
            <a:srgbClr val="FFFFFF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21"/>
          <p:cNvSpPr/>
          <p:nvPr/>
        </p:nvSpPr>
        <p:spPr>
          <a:xfrm>
            <a:off x="10752125" y="363725"/>
            <a:ext cx="2043300" cy="1238100"/>
          </a:xfrm>
          <a:prstGeom prst="homePlate">
            <a:avLst>
              <a:gd name="adj" fmla="val 29214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11" name="Google Shape;611;p21"/>
          <p:cNvSpPr/>
          <p:nvPr/>
        </p:nvSpPr>
        <p:spPr>
          <a:xfrm>
            <a:off x="8709018" y="363725"/>
            <a:ext cx="2043300" cy="1238100"/>
          </a:xfrm>
          <a:prstGeom prst="homePlate">
            <a:avLst>
              <a:gd name="adj" fmla="val 29214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12" name="Google Shape;612;p21"/>
          <p:cNvSpPr/>
          <p:nvPr/>
        </p:nvSpPr>
        <p:spPr>
          <a:xfrm>
            <a:off x="6665912" y="363725"/>
            <a:ext cx="2043300" cy="1238100"/>
          </a:xfrm>
          <a:prstGeom prst="homePlate">
            <a:avLst>
              <a:gd name="adj" fmla="val 29214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13" name="Google Shape;613;p21"/>
          <p:cNvSpPr/>
          <p:nvPr/>
        </p:nvSpPr>
        <p:spPr>
          <a:xfrm>
            <a:off x="4622806" y="363725"/>
            <a:ext cx="2043300" cy="1238100"/>
          </a:xfrm>
          <a:prstGeom prst="homePlate">
            <a:avLst>
              <a:gd name="adj" fmla="val 29214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14" name="Google Shape;614;p21"/>
          <p:cNvSpPr/>
          <p:nvPr/>
        </p:nvSpPr>
        <p:spPr>
          <a:xfrm>
            <a:off x="2579700" y="363725"/>
            <a:ext cx="2043300" cy="1238100"/>
          </a:xfrm>
          <a:prstGeom prst="homePlate">
            <a:avLst>
              <a:gd name="adj" fmla="val 29214"/>
            </a:avLst>
          </a:prstGeom>
          <a:solidFill>
            <a:schemeClr val="dk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15" name="Google Shape;615;p21"/>
          <p:cNvSpPr txBox="1"/>
          <p:nvPr/>
        </p:nvSpPr>
        <p:spPr>
          <a:xfrm>
            <a:off x="-125" y="549425"/>
            <a:ext cx="25800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業界の</a:t>
            </a:r>
            <a:endParaRPr sz="36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価値連鎖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16" name="Google Shape;616;p21"/>
          <p:cNvSpPr/>
          <p:nvPr/>
        </p:nvSpPr>
        <p:spPr>
          <a:xfrm>
            <a:off x="10752125" y="211195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17" name="Google Shape;617;p21"/>
          <p:cNvSpPr/>
          <p:nvPr/>
        </p:nvSpPr>
        <p:spPr>
          <a:xfrm>
            <a:off x="8709018" y="211195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18" name="Google Shape;618;p21"/>
          <p:cNvSpPr/>
          <p:nvPr/>
        </p:nvSpPr>
        <p:spPr>
          <a:xfrm>
            <a:off x="6665912" y="211195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19" name="Google Shape;619;p21"/>
          <p:cNvSpPr/>
          <p:nvPr/>
        </p:nvSpPr>
        <p:spPr>
          <a:xfrm>
            <a:off x="4622806" y="211195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20" name="Google Shape;620;p21"/>
          <p:cNvSpPr/>
          <p:nvPr/>
        </p:nvSpPr>
        <p:spPr>
          <a:xfrm>
            <a:off x="2579700" y="211195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21" name="Google Shape;621;p21"/>
          <p:cNvSpPr txBox="1"/>
          <p:nvPr/>
        </p:nvSpPr>
        <p:spPr>
          <a:xfrm>
            <a:off x="-125" y="2297650"/>
            <a:ext cx="25800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自社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22" name="Google Shape;622;p21"/>
          <p:cNvSpPr/>
          <p:nvPr/>
        </p:nvSpPr>
        <p:spPr>
          <a:xfrm>
            <a:off x="10752250" y="3860175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23" name="Google Shape;623;p21"/>
          <p:cNvSpPr/>
          <p:nvPr/>
        </p:nvSpPr>
        <p:spPr>
          <a:xfrm>
            <a:off x="8709143" y="3860175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24" name="Google Shape;624;p21"/>
          <p:cNvSpPr/>
          <p:nvPr/>
        </p:nvSpPr>
        <p:spPr>
          <a:xfrm>
            <a:off x="6666037" y="3860175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25" name="Google Shape;625;p21"/>
          <p:cNvSpPr/>
          <p:nvPr/>
        </p:nvSpPr>
        <p:spPr>
          <a:xfrm>
            <a:off x="4622931" y="3860175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26" name="Google Shape;626;p21"/>
          <p:cNvSpPr/>
          <p:nvPr/>
        </p:nvSpPr>
        <p:spPr>
          <a:xfrm>
            <a:off x="2579825" y="3860175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27" name="Google Shape;627;p21"/>
          <p:cNvSpPr txBox="1"/>
          <p:nvPr/>
        </p:nvSpPr>
        <p:spPr>
          <a:xfrm>
            <a:off x="0" y="4045875"/>
            <a:ext cx="25800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競合A社</a:t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628" name="Google Shape;628;p21"/>
          <p:cNvSpPr/>
          <p:nvPr/>
        </p:nvSpPr>
        <p:spPr>
          <a:xfrm>
            <a:off x="10752125" y="560840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29" name="Google Shape;629;p21"/>
          <p:cNvSpPr/>
          <p:nvPr/>
        </p:nvSpPr>
        <p:spPr>
          <a:xfrm>
            <a:off x="8709018" y="560840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30" name="Google Shape;630;p21"/>
          <p:cNvSpPr/>
          <p:nvPr/>
        </p:nvSpPr>
        <p:spPr>
          <a:xfrm>
            <a:off x="6665912" y="560840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31" name="Google Shape;631;p21"/>
          <p:cNvSpPr/>
          <p:nvPr/>
        </p:nvSpPr>
        <p:spPr>
          <a:xfrm>
            <a:off x="4622806" y="560840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32" name="Google Shape;632;p21"/>
          <p:cNvSpPr/>
          <p:nvPr/>
        </p:nvSpPr>
        <p:spPr>
          <a:xfrm>
            <a:off x="2579700" y="5608400"/>
            <a:ext cx="2043300" cy="1238100"/>
          </a:xfrm>
          <a:prstGeom prst="homePlate">
            <a:avLst>
              <a:gd name="adj" fmla="val 29214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2"/>
              </a:solidFill>
            </a:endParaRPr>
          </a:p>
        </p:txBody>
      </p:sp>
      <p:sp>
        <p:nvSpPr>
          <p:cNvPr id="633" name="Google Shape;633;p21"/>
          <p:cNvSpPr txBox="1"/>
          <p:nvPr/>
        </p:nvSpPr>
        <p:spPr>
          <a:xfrm>
            <a:off x="-125" y="5794100"/>
            <a:ext cx="2580000" cy="8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solidFill>
                  <a:schemeClr val="dk2"/>
                </a:solidFill>
              </a:rPr>
              <a:t>競合B社</a:t>
            </a:r>
            <a:endParaRPr sz="3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ユーザー設定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W3 Design4</cp:lastModifiedBy>
  <cp:revision>1</cp:revision>
  <dcterms:modified xsi:type="dcterms:W3CDTF">2019-03-04T06:54:20Z</dcterms:modified>
</cp:coreProperties>
</file>